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1159D-3292-4818-A093-C5C7FE74C2A5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5F64D-D396-47D7-ADD3-29D4479783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574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B1159D-3292-4818-A093-C5C7FE74C2A5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5F64D-D396-47D7-ADD3-29D4479783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69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800" b="1" smtClean="0">
                <a:latin typeface="Times New Roman" panose="02020603050405020304" pitchFamily="18" charset="0"/>
              </a:rPr>
              <a:t>Основные ориентиры профилактики наркотизации </a:t>
            </a:r>
            <a:br>
              <a:rPr lang="ru-RU" altLang="ru-RU" sz="3800" b="1" smtClean="0">
                <a:latin typeface="Times New Roman" panose="02020603050405020304" pitchFamily="18" charset="0"/>
              </a:rPr>
            </a:br>
            <a:r>
              <a:rPr lang="ru-RU" altLang="ru-RU" sz="3800" b="1" smtClean="0">
                <a:latin typeface="Times New Roman" panose="02020603050405020304" pitchFamily="18" charset="0"/>
              </a:rPr>
              <a:t>в образовательной среде</a:t>
            </a:r>
            <a:endParaRPr lang="ru-RU" altLang="ru-RU" sz="3800" dirty="0" smtClean="0">
              <a:latin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31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28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Полномочия системы образования в рамках закона</a:t>
            </a:r>
            <a:endParaRPr lang="ru-RU" altLang="ru-RU" sz="2800" b="1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7750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15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Подпрограмма «Профилактика наркомании среди населения Республики Татарстан на 2014-2025 годы» государственной программы «Обеспечение общественного порядка и противодействие преступности в Республике Татарстан на 2014-2025 годы</a:t>
            </a:r>
            <a:r>
              <a:rPr lang="ru-RU" altLang="ru-RU" sz="14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sz="14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altLang="ru-RU" sz="1400" b="1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6444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18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Экспертиза профилактических антинаркотических программам, проектов, технологий, пособий, рекомендаций, визуальной продукции</a:t>
            </a:r>
            <a:endParaRPr lang="ru-RU" altLang="ru-RU" sz="1800" b="1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3132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2000" b="1" smtClean="0">
                <a:solidFill>
                  <a:srgbClr val="FF0000"/>
                </a:solidFill>
                <a:latin typeface="Times New Roman" panose="02020603050405020304" pitchFamily="18" charset="0"/>
              </a:rPr>
              <a:t>Проблемные зоны современных обучающихся</a:t>
            </a:r>
            <a:endParaRPr lang="ru-RU" altLang="ru-RU" sz="2000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8773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6066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0970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3611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3312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6388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396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1257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7463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4253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090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altLang="ru-RU" sz="3200" b="1" smtClean="0">
                <a:solidFill>
                  <a:srgbClr val="B40000"/>
                </a:solidFill>
                <a:latin typeface="+mn-lt"/>
                <a:ea typeface="+mn-ea"/>
                <a:cs typeface="+mn-cs"/>
              </a:rPr>
              <a:t>Клиповое мышление</a:t>
            </a:r>
            <a:endParaRPr lang="ru-RU" altLang="ru-RU" sz="3200" b="1" dirty="0">
              <a:solidFill>
                <a:srgbClr val="B4000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2125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altLang="ru-RU" b="1" smtClean="0">
                <a:solidFill>
                  <a:srgbClr val="B40000"/>
                </a:solidFill>
              </a:rPr>
              <a:t>Клиповое мышление</a:t>
            </a:r>
            <a:endParaRPr lang="ru-RU" smtClean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1850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5968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2400" b="1" smtClean="0">
                <a:solidFill>
                  <a:srgbClr val="C00000"/>
                </a:solidFill>
                <a:latin typeface="Arial" charset="0"/>
                <a:cs typeface="Arial" charset="0"/>
              </a:rPr>
              <a:t>ТИПОЛОГИЯ КЛИЕНТОВ ПО МАНЕРЕ ОБЩЕНИЯ</a:t>
            </a:r>
            <a:endParaRPr lang="ru-RU" sz="2400" b="1" dirty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1169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28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ТИПОЛОГИЯ КЛИЕНТОВ ПО ХАРАКТЕРУ ОБЩЕНИЯ</a:t>
            </a:r>
            <a:endParaRPr lang="ru-RU" sz="2800" b="1" dirty="0">
              <a:latin typeface="Arial" charset="0"/>
              <a:cs typeface="Arial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4673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4003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99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3051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5548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smtClean="0">
                <a:solidFill>
                  <a:schemeClr val="tx2">
                    <a:satMod val="130000"/>
                  </a:schemeClr>
                </a:solidFill>
              </a:rPr>
              <a:t>Подходы к профилактике </a:t>
            </a:r>
            <a:r>
              <a:rPr lang="ru-RU" sz="2400" smtClean="0"/>
              <a:t>наркотизации обучающихся ОО</a:t>
            </a:r>
            <a:endParaRPr lang="ru-RU" sz="2400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3235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4216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1922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4000" smtClean="0">
                <a:solidFill>
                  <a:srgbClr val="CC0000"/>
                </a:solidFill>
              </a:rPr>
              <a:t>Особенности возрастной психологии ЦНС</a:t>
            </a:r>
            <a:endParaRPr lang="ru-RU" sz="4000" dirty="0" smtClean="0">
              <a:solidFill>
                <a:srgbClr val="CC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8860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5996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ru-RU" altLang="ru-RU" b="1" smtClean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3246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b="1" smtClean="0">
                <a:solidFill>
                  <a:srgbClr val="FF0000"/>
                </a:solidFill>
                <a:latin typeface="Arial" panose="020B0604020202020204" pitchFamily="34" charset="0"/>
              </a:rPr>
              <a:t>Восстановление </a:t>
            </a:r>
            <a:br>
              <a:rPr lang="ru-RU" altLang="ru-RU" b="1" smtClean="0">
                <a:solidFill>
                  <a:srgbClr val="FF0000"/>
                </a:solidFill>
                <a:latin typeface="Arial" panose="020B0604020202020204" pitchFamily="34" charset="0"/>
              </a:rPr>
            </a:br>
            <a:r>
              <a:rPr lang="ru-RU" altLang="ru-RU" b="1" smtClean="0">
                <a:solidFill>
                  <a:srgbClr val="FF0000"/>
                </a:solidFill>
                <a:latin typeface="Arial" panose="020B0604020202020204" pitchFamily="34" charset="0"/>
              </a:rPr>
              <a:t>со-знания</a:t>
            </a:r>
            <a:endParaRPr lang="ru-RU" altLang="ru-RU" b="1" dirty="0" smtClean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1053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7629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50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Мотивирующая среда развития</a:t>
            </a:r>
            <a:endParaRPr lang="ru-RU" sz="1500" smtClean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919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99647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9487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smtClean="0"/>
              <a:t>Профилактическая программа (проект)</a:t>
            </a:r>
            <a:endParaRPr lang="ru-RU" sz="3600" dirty="0" smtClean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67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5107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6824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300" smtClean="0">
                <a:solidFill>
                  <a:srgbClr val="000099"/>
                </a:solidFill>
              </a:rPr>
              <a:t/>
            </a:r>
            <a:br>
              <a:rPr lang="ru-RU" sz="2300" smtClean="0">
                <a:solidFill>
                  <a:srgbClr val="000099"/>
                </a:solidFill>
              </a:rPr>
            </a:br>
            <a:r>
              <a:rPr lang="ru-RU" sz="2300" smtClean="0">
                <a:solidFill>
                  <a:srgbClr val="000099"/>
                </a:solidFill>
              </a:rPr>
              <a:t/>
            </a:r>
            <a:br>
              <a:rPr lang="ru-RU" sz="2300" smtClean="0">
                <a:solidFill>
                  <a:srgbClr val="000099"/>
                </a:solidFill>
              </a:rPr>
            </a:br>
            <a:r>
              <a:rPr lang="ru-RU" sz="2300" smtClean="0">
                <a:solidFill>
                  <a:srgbClr val="000099"/>
                </a:solidFill>
              </a:rPr>
              <a:t> </a:t>
            </a:r>
            <a:r>
              <a:rPr lang="ru-RU" sz="2300" b="1" smtClean="0">
                <a:solidFill>
                  <a:srgbClr val="000099"/>
                </a:solidFill>
                <a:latin typeface="Arial" pitchFamily="34" charset="0"/>
              </a:rPr>
              <a:t>Программа </a:t>
            </a:r>
            <a:r>
              <a:rPr lang="ru-RU" sz="2300" b="1" smtClean="0">
                <a:solidFill>
                  <a:srgbClr val="000099"/>
                </a:solidFill>
                <a:latin typeface="Arial" pitchFamily="34" charset="0"/>
                <a:cs typeface="Times New Roman" pitchFamily="18" charset="0"/>
              </a:rPr>
              <a:t>«</a:t>
            </a:r>
            <a:r>
              <a:rPr lang="ru-RU" sz="2300" b="1" smtClean="0">
                <a:solidFill>
                  <a:srgbClr val="000099"/>
                </a:solidFill>
                <a:latin typeface="Arial" pitchFamily="34" charset="0"/>
              </a:rPr>
              <a:t>Корабль</a:t>
            </a:r>
            <a:r>
              <a:rPr lang="ru-RU" sz="2300" b="1" smtClean="0">
                <a:solidFill>
                  <a:srgbClr val="000099"/>
                </a:solidFill>
                <a:latin typeface="Arial" pitchFamily="34" charset="0"/>
                <a:cs typeface="Times New Roman" pitchFamily="18" charset="0"/>
              </a:rPr>
              <a:t>» </a:t>
            </a:r>
            <a:r>
              <a:rPr lang="ru-RU" sz="2300" b="1" smtClean="0">
                <a:solidFill>
                  <a:srgbClr val="000099"/>
                </a:solidFill>
                <a:latin typeface="Arial" pitchFamily="34" charset="0"/>
              </a:rPr>
              <a:t/>
            </a:r>
            <a:br>
              <a:rPr lang="ru-RU" sz="2300" b="1" smtClean="0">
                <a:solidFill>
                  <a:srgbClr val="000099"/>
                </a:solidFill>
                <a:latin typeface="Arial" pitchFamily="34" charset="0"/>
              </a:rPr>
            </a:br>
            <a:r>
              <a:rPr lang="ru-RU" sz="2000" b="1" smtClean="0">
                <a:solidFill>
                  <a:srgbClr val="000099"/>
                </a:solidFill>
              </a:rPr>
              <a:t>(</a:t>
            </a:r>
            <a:r>
              <a:rPr lang="ru-RU" sz="2000" smtClean="0">
                <a:solidFill>
                  <a:srgbClr val="000099"/>
                </a:solidFill>
                <a:latin typeface="Times New Roman" pitchFamily="18" charset="0"/>
              </a:rPr>
              <a:t>м</a:t>
            </a:r>
            <a:r>
              <a:rPr lang="ru-RU" sz="2000" smtClean="0">
                <a:solidFill>
                  <a:srgbClr val="000099"/>
                </a:solidFill>
                <a:cs typeface="Times New Roman" pitchFamily="18" charset="0"/>
              </a:rPr>
              <a:t>ультикомпонентная программа профилактики нарушенных форм адаптации детей младшего школьного возраста, зависимости от психоактивных веществ и ВИЧ/Спида</a:t>
            </a:r>
            <a:r>
              <a:rPr lang="ru-RU" sz="2000" smtClean="0">
                <a:solidFill>
                  <a:srgbClr val="000099"/>
                </a:solidFill>
              </a:rPr>
              <a:t>)</a:t>
            </a:r>
            <a:r>
              <a:rPr lang="ru-RU" sz="2000" b="1" i="1" smtClean="0">
                <a:solidFill>
                  <a:srgbClr val="000099"/>
                </a:solidFill>
              </a:rPr>
              <a:t/>
            </a:r>
            <a:br>
              <a:rPr lang="ru-RU" sz="2000" b="1" i="1" smtClean="0">
                <a:solidFill>
                  <a:srgbClr val="000099"/>
                </a:solidFill>
              </a:rPr>
            </a:br>
            <a:r>
              <a:rPr lang="ru-RU" sz="2300" b="1" i="1" smtClean="0">
                <a:solidFill>
                  <a:srgbClr val="000099"/>
                </a:solidFill>
                <a:cs typeface="Times New Roman" pitchFamily="18" charset="0"/>
              </a:rPr>
              <a:t> Н.А.Сирота, В.Н. Ялтонский </a:t>
            </a:r>
            <a:br>
              <a:rPr lang="ru-RU" sz="2300" b="1" i="1" smtClean="0">
                <a:solidFill>
                  <a:srgbClr val="000099"/>
                </a:solidFill>
                <a:cs typeface="Times New Roman" pitchFamily="18" charset="0"/>
              </a:rPr>
            </a:br>
            <a:endParaRPr lang="ru-RU" sz="2300" b="1" i="1" dirty="0" smtClean="0">
              <a:solidFill>
                <a:srgbClr val="000099"/>
              </a:solidFill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30660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smtClean="0">
                <a:solidFill>
                  <a:srgbClr val="000099"/>
                </a:solidFill>
                <a:latin typeface="Arial" pitchFamily="34" charset="0"/>
              </a:rPr>
              <a:t>Программа «Здоровье»</a:t>
            </a:r>
            <a:r>
              <a:rPr lang="ru-RU" sz="3600" b="1" smtClean="0">
                <a:solidFill>
                  <a:srgbClr val="000099"/>
                </a:solidFill>
                <a:latin typeface="Arial" pitchFamily="34" charset="0"/>
                <a:cs typeface="Times New Roman" pitchFamily="18" charset="0"/>
              </a:rPr>
              <a:t> </a:t>
            </a:r>
            <a:r>
              <a:rPr lang="ru-RU" sz="3200" b="1" i="1" smtClean="0">
                <a:solidFill>
                  <a:srgbClr val="000099"/>
                </a:solidFill>
                <a:latin typeface="Arial" pitchFamily="34" charset="0"/>
                <a:cs typeface="Times New Roman" pitchFamily="18" charset="0"/>
              </a:rPr>
              <a:t>В.Н.Касаткин, Л.А.Щиплягина</a:t>
            </a:r>
            <a:r>
              <a:rPr lang="ru-RU" smtClean="0"/>
              <a:t> </a:t>
            </a:r>
            <a:endParaRPr lang="ru-RU" smtClean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79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09996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53535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45955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553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05774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2400" b="1" smtClean="0">
                <a:solidFill>
                  <a:srgbClr val="C00000"/>
                </a:solidFill>
              </a:rPr>
              <a:t>Мультимодальная  психолого-педагогическая технология «Открывая мир!»</a:t>
            </a:r>
            <a:endParaRPr lang="ru-RU" sz="2400" b="1" dirty="0" smtClean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52320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90254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smtClean="0">
                <a:solidFill>
                  <a:srgbClr val="C00000"/>
                </a:solidFill>
              </a:rPr>
              <a:t>Основные характеристики профессиональных кадров, работающих в сфере профилактики наркотизации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55574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26560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02998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78557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17946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smtClean="0">
                <a:solidFill>
                  <a:srgbClr val="666633"/>
                </a:solidFill>
                <a:latin typeface="+mn-lt"/>
                <a:ea typeface="+mn-ea"/>
                <a:cs typeface="+mn-cs"/>
              </a:rPr>
              <a:t>При оценке результатов профилактики определяются изменения</a:t>
            </a:r>
            <a:r>
              <a:rPr lang="ru-RU" sz="3200" b="1" smtClean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3200" b="1" smtClean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</a:rPr>
            </a:br>
            <a:endParaRPr lang="ru-RU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30499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700" b="1" smtClean="0">
                <a:solidFill>
                  <a:schemeClr val="accent6">
                    <a:lumMod val="75000"/>
                  </a:schemeClr>
                </a:solidFill>
              </a:rPr>
              <a:t>Ключевые показатели профилактики наркотизации </a:t>
            </a:r>
            <a:endParaRPr lang="ru-RU" sz="27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66328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300" b="1" smtClean="0">
                <a:solidFill>
                  <a:srgbClr val="666633"/>
                </a:solidFill>
              </a:rPr>
              <a:t>Формы работы с обучающимися общеобразовательных организаций </a:t>
            </a:r>
            <a:r>
              <a:rPr lang="ru-RU" sz="2300" smtClean="0">
                <a:solidFill>
                  <a:srgbClr val="666633"/>
                </a:solidFill>
              </a:rPr>
              <a:t/>
            </a:r>
            <a:br>
              <a:rPr lang="ru-RU" sz="2300" smtClean="0">
                <a:solidFill>
                  <a:srgbClr val="666633"/>
                </a:solidFill>
              </a:rPr>
            </a:br>
            <a:r>
              <a:rPr lang="ru-RU" sz="2300" b="1" smtClean="0">
                <a:solidFill>
                  <a:srgbClr val="666633"/>
                </a:solidFill>
              </a:rPr>
              <a:t>по профилактике наркотизации</a:t>
            </a:r>
            <a:r>
              <a:rPr lang="ru-RU" sz="38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380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sz="38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951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31651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smtClean="0">
                <a:solidFill>
                  <a:srgbClr val="666633"/>
                </a:solidFill>
                <a:latin typeface="+mn-lt"/>
                <a:ea typeface="+mn-ea"/>
                <a:cs typeface="+mn-cs"/>
              </a:rPr>
              <a:t>При проведении профилактической антинаркотической работы с обучающимися общеобразовательных организаций не допускается:</a:t>
            </a:r>
            <a:r>
              <a:rPr lang="ru-RU" sz="2400" smtClean="0">
                <a:solidFill>
                  <a:srgbClr val="666633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2400" smtClean="0">
                <a:solidFill>
                  <a:srgbClr val="666633"/>
                </a:solidFill>
                <a:latin typeface="+mn-lt"/>
                <a:ea typeface="+mn-ea"/>
                <a:cs typeface="+mn-cs"/>
              </a:rPr>
            </a:br>
            <a:endParaRPr lang="ru-RU" sz="2400" dirty="0">
              <a:solidFill>
                <a:srgbClr val="666633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91106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29263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431742"/>
      </p:ext>
    </p:extLst>
  </p:cSld>
  <p:clrMapOvr>
    <a:masterClrMapping/>
  </p:clrMapOvr>
  <p:transition spd="slow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2548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34040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26886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795769"/>
      </p:ext>
    </p:extLst>
  </p:cSld>
  <p:clrMapOvr>
    <a:masterClrMapping/>
  </p:clrMapOvr>
  <p:transition spd="slow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2800" smtClean="0">
                <a:latin typeface="Arial" panose="020B0604020202020204" pitchFamily="34" charset="0"/>
              </a:rPr>
              <a:t>Общеедело.рф</a:t>
            </a:r>
            <a:endParaRPr lang="ru-RU" altLang="ru-RU" sz="2800" smtClean="0">
              <a:latin typeface="Arial" panose="020B0604020202020204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22160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833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517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6621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850808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191</Words>
  <Application>Microsoft Office PowerPoint</Application>
  <PresentationFormat>Экран (4:3)</PresentationFormat>
  <Paragraphs>23</Paragraphs>
  <Slides>68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68</vt:i4>
      </vt:variant>
    </vt:vector>
  </HeadingPairs>
  <TitlesOfParts>
    <vt:vector size="73" baseType="lpstr">
      <vt:lpstr>Arial</vt:lpstr>
      <vt:lpstr>Calibri</vt:lpstr>
      <vt:lpstr>Calibri Light</vt:lpstr>
      <vt:lpstr>Times New Roman</vt:lpstr>
      <vt:lpstr>Тема Office</vt:lpstr>
      <vt:lpstr>Основные ориентиры профилактики наркотизации  в образовательной среде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Полномочия системы образования в рамках закона</vt:lpstr>
      <vt:lpstr>Подпрограмма «Профилактика наркомании среди населения Республики Татарстан на 2014-2025 годы» государственной программы «Обеспечение общественного порядка и противодействие преступности в Республике Татарстан на 2014-2025 годы </vt:lpstr>
      <vt:lpstr>Экспертиза профилактических антинаркотических программам, проектов, технологий, пособий, рекомендаций, визуальной продукции</vt:lpstr>
      <vt:lpstr>Проблемные зоны современных обучающихся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Клиповое мышление</vt:lpstr>
      <vt:lpstr>Клиповое мышление</vt:lpstr>
      <vt:lpstr>Презентация PowerPoint</vt:lpstr>
      <vt:lpstr>ТИПОЛОГИЯ КЛИЕНТОВ ПО МАНЕРЕ ОБЩЕНИЯ</vt:lpstr>
      <vt:lpstr>ТИПОЛОГИЯ КЛИЕНТОВ ПО ХАРАКТЕРУ ОБЩЕНИЯ</vt:lpstr>
      <vt:lpstr>Презентация PowerPoint</vt:lpstr>
      <vt:lpstr>Презентация PowerPoint</vt:lpstr>
      <vt:lpstr>Презентация PowerPoint</vt:lpstr>
      <vt:lpstr>Подходы к профилактике наркотизации обучающихся ОО</vt:lpstr>
      <vt:lpstr>Презентация PowerPoint</vt:lpstr>
      <vt:lpstr>Презентация PowerPoint</vt:lpstr>
      <vt:lpstr>Особенности возрастной психологии ЦНС</vt:lpstr>
      <vt:lpstr>Презентация PowerPoint</vt:lpstr>
      <vt:lpstr>Презентация PowerPoint</vt:lpstr>
      <vt:lpstr>Восстановление  со-знания</vt:lpstr>
      <vt:lpstr>Презентация PowerPoint</vt:lpstr>
      <vt:lpstr>Мотивирующая среда развития</vt:lpstr>
      <vt:lpstr>Презентация PowerPoint</vt:lpstr>
      <vt:lpstr>Профилактическая программа (проект)</vt:lpstr>
      <vt:lpstr>Презентация PowerPoint</vt:lpstr>
      <vt:lpstr>Презентация PowerPoint</vt:lpstr>
      <vt:lpstr>   Программа «Корабль»  (мультикомпонентная программа профилактики нарушенных форм адаптации детей младшего школьного возраста, зависимости от психоактивных веществ и ВИЧ/Спида)  Н.А.Сирота, В.Н. Ялтонский  </vt:lpstr>
      <vt:lpstr>Программа «Здоровье» В.Н.Касаткин, Л.А.Щиплягина </vt:lpstr>
      <vt:lpstr>Презентация PowerPoint</vt:lpstr>
      <vt:lpstr>Презентация PowerPoint</vt:lpstr>
      <vt:lpstr>Презентация PowerPoint</vt:lpstr>
      <vt:lpstr>Презентация PowerPoint</vt:lpstr>
      <vt:lpstr>Мультимодальная  психолого-педагогическая технология «Открывая мир!»</vt:lpstr>
      <vt:lpstr>Презентация PowerPoint</vt:lpstr>
      <vt:lpstr>Основные характеристики профессиональных кадров, работающих в сфере профилактики наркотизации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При оценке результатов профилактики определяются изменения </vt:lpstr>
      <vt:lpstr>Ключевые показатели профилактики наркотизации </vt:lpstr>
      <vt:lpstr>Формы работы с обучающимися общеобразовательных организаций  по профилактике наркотизации </vt:lpstr>
      <vt:lpstr>При проведении профилактической антинаркотической работы с обучающимися общеобразовательных организаций не допускается: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Общеедело.рф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ориентиры профилактики наркотизации  в образовательной среде</dc:title>
  <dc:creator>Эльвира</dc:creator>
  <cp:lastModifiedBy>Эльвира</cp:lastModifiedBy>
  <cp:revision>1</cp:revision>
  <dcterms:created xsi:type="dcterms:W3CDTF">2021-11-17T11:24:52Z</dcterms:created>
  <dcterms:modified xsi:type="dcterms:W3CDTF">2021-11-17T11:24:52Z</dcterms:modified>
</cp:coreProperties>
</file>